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</p:sldIdLst>
  <p:sldSz cx="18288000" cy="10287000"/>
  <p:notesSz cx="6858000" cy="9144000"/>
  <p:embeddedFontLst>
    <p:embeddedFont>
      <p:font typeface="Cardo Bold" panose="020B0604020202020204" charset="-79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A60FF4-7C94-421E-969C-8DF3A9624EA8}" v="18" dt="2025-08-22T16:21:18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1522" y="4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ardo Florez" userId="ce13c320-ec8f-43bb-b90c-e284c64a0cb8" providerId="ADAL" clId="{B1A60FF4-7C94-421E-969C-8DF3A9624EA8}"/>
    <pc:docChg chg="undo custSel addSld modSld">
      <pc:chgData name="Ricardo Florez" userId="ce13c320-ec8f-43bb-b90c-e284c64a0cb8" providerId="ADAL" clId="{B1A60FF4-7C94-421E-969C-8DF3A9624EA8}" dt="2025-08-22T16:21:49.440" v="107" actId="167"/>
      <pc:docMkLst>
        <pc:docMk/>
      </pc:docMkLst>
      <pc:sldChg chg="addSp delSp modSp mod">
        <pc:chgData name="Ricardo Florez" userId="ce13c320-ec8f-43bb-b90c-e284c64a0cb8" providerId="ADAL" clId="{B1A60FF4-7C94-421E-969C-8DF3A9624EA8}" dt="2025-08-22T16:12:40.365" v="30" actId="1076"/>
        <pc:sldMkLst>
          <pc:docMk/>
          <pc:sldMk cId="0" sldId="256"/>
        </pc:sldMkLst>
        <pc:spChg chg="mod">
          <ac:chgData name="Ricardo Florez" userId="ce13c320-ec8f-43bb-b90c-e284c64a0cb8" providerId="ADAL" clId="{B1A60FF4-7C94-421E-969C-8DF3A9624EA8}" dt="2025-08-22T16:11:36.148" v="2" actId="114"/>
          <ac:spMkLst>
            <pc:docMk/>
            <pc:sldMk cId="0" sldId="256"/>
            <ac:spMk id="5" creationId="{00000000-0000-0000-0000-000000000000}"/>
          </ac:spMkLst>
        </pc:spChg>
        <pc:spChg chg="mod">
          <ac:chgData name="Ricardo Florez" userId="ce13c320-ec8f-43bb-b90c-e284c64a0cb8" providerId="ADAL" clId="{B1A60FF4-7C94-421E-969C-8DF3A9624EA8}" dt="2025-08-22T16:12:00.007" v="5" actId="207"/>
          <ac:spMkLst>
            <pc:docMk/>
            <pc:sldMk cId="0" sldId="256"/>
            <ac:spMk id="6" creationId="{00000000-0000-0000-0000-000000000000}"/>
          </ac:spMkLst>
        </pc:spChg>
        <pc:spChg chg="mod">
          <ac:chgData name="Ricardo Florez" userId="ce13c320-ec8f-43bb-b90c-e284c64a0cb8" providerId="ADAL" clId="{B1A60FF4-7C94-421E-969C-8DF3A9624EA8}" dt="2025-08-22T16:12:08.388" v="28" actId="6549"/>
          <ac:spMkLst>
            <pc:docMk/>
            <pc:sldMk cId="0" sldId="256"/>
            <ac:spMk id="13" creationId="{CDEC6C89-B261-EB06-670C-537EC94CF41C}"/>
          </ac:spMkLst>
        </pc:spChg>
        <pc:picChg chg="del">
          <ac:chgData name="Ricardo Florez" userId="ce13c320-ec8f-43bb-b90c-e284c64a0cb8" providerId="ADAL" clId="{B1A60FF4-7C94-421E-969C-8DF3A9624EA8}" dt="2025-08-22T16:11:05.264" v="0" actId="478"/>
          <ac:picMkLst>
            <pc:docMk/>
            <pc:sldMk cId="0" sldId="256"/>
            <ac:picMk id="16" creationId="{899DDB71-42BA-4F68-9333-2B742F8B0935}"/>
          </ac:picMkLst>
        </pc:picChg>
        <pc:picChg chg="add mod">
          <ac:chgData name="Ricardo Florez" userId="ce13c320-ec8f-43bb-b90c-e284c64a0cb8" providerId="ADAL" clId="{B1A60FF4-7C94-421E-969C-8DF3A9624EA8}" dt="2025-08-22T16:12:40.365" v="30" actId="1076"/>
          <ac:picMkLst>
            <pc:docMk/>
            <pc:sldMk cId="0" sldId="256"/>
            <ac:picMk id="17" creationId="{EDA95F53-8ED0-5D36-6C5D-8250E3DCFD06}"/>
          </ac:picMkLst>
        </pc:picChg>
      </pc:sldChg>
      <pc:sldChg chg="addSp delSp modSp mod">
        <pc:chgData name="Ricardo Florez" userId="ce13c320-ec8f-43bb-b90c-e284c64a0cb8" providerId="ADAL" clId="{B1A60FF4-7C94-421E-969C-8DF3A9624EA8}" dt="2025-08-22T16:14:03.133" v="56" actId="1076"/>
        <pc:sldMkLst>
          <pc:docMk/>
          <pc:sldMk cId="0" sldId="257"/>
        </pc:sldMkLst>
        <pc:spChg chg="mod">
          <ac:chgData name="Ricardo Florez" userId="ce13c320-ec8f-43bb-b90c-e284c64a0cb8" providerId="ADAL" clId="{B1A60FF4-7C94-421E-969C-8DF3A9624EA8}" dt="2025-08-22T16:13:06.831" v="52" actId="6549"/>
          <ac:spMkLst>
            <pc:docMk/>
            <pc:sldMk cId="0" sldId="257"/>
            <ac:spMk id="10" creationId="{B00707FA-27E9-7DE5-A70F-A24F0BF79374}"/>
          </ac:spMkLst>
        </pc:spChg>
        <pc:spChg chg="mod">
          <ac:chgData name="Ricardo Florez" userId="ce13c320-ec8f-43bb-b90c-e284c64a0cb8" providerId="ADAL" clId="{B1A60FF4-7C94-421E-969C-8DF3A9624EA8}" dt="2025-08-22T16:13:17.292" v="54" actId="2710"/>
          <ac:spMkLst>
            <pc:docMk/>
            <pc:sldMk cId="0" sldId="257"/>
            <ac:spMk id="11" creationId="{CB6CCB24-E54F-ED47-0D5C-0087A9170EEA}"/>
          </ac:spMkLst>
        </pc:spChg>
        <pc:picChg chg="del">
          <ac:chgData name="Ricardo Florez" userId="ce13c320-ec8f-43bb-b90c-e284c64a0cb8" providerId="ADAL" clId="{B1A60FF4-7C94-421E-969C-8DF3A9624EA8}" dt="2025-08-22T16:13:08.591" v="53" actId="478"/>
          <ac:picMkLst>
            <pc:docMk/>
            <pc:sldMk cId="0" sldId="257"/>
            <ac:picMk id="22" creationId="{B960F39B-DB5E-7A90-13A3-ED2F2799BA65}"/>
          </ac:picMkLst>
        </pc:picChg>
        <pc:picChg chg="add mod">
          <ac:chgData name="Ricardo Florez" userId="ce13c320-ec8f-43bb-b90c-e284c64a0cb8" providerId="ADAL" clId="{B1A60FF4-7C94-421E-969C-8DF3A9624EA8}" dt="2025-08-22T16:14:03.133" v="56" actId="1076"/>
          <ac:picMkLst>
            <pc:docMk/>
            <pc:sldMk cId="0" sldId="257"/>
            <ac:picMk id="24" creationId="{6B8B8EBE-CAB8-EDFE-9D71-4007309C7A75}"/>
          </ac:picMkLst>
        </pc:picChg>
      </pc:sldChg>
      <pc:sldChg chg="addSp delSp modSp mod">
        <pc:chgData name="Ricardo Florez" userId="ce13c320-ec8f-43bb-b90c-e284c64a0cb8" providerId="ADAL" clId="{B1A60FF4-7C94-421E-969C-8DF3A9624EA8}" dt="2025-08-22T16:14:39.928" v="61" actId="14100"/>
        <pc:sldMkLst>
          <pc:docMk/>
          <pc:sldMk cId="1941095869" sldId="258"/>
        </pc:sldMkLst>
        <pc:spChg chg="mod">
          <ac:chgData name="Ricardo Florez" userId="ce13c320-ec8f-43bb-b90c-e284c64a0cb8" providerId="ADAL" clId="{B1A60FF4-7C94-421E-969C-8DF3A9624EA8}" dt="2025-08-22T16:14:26.588" v="57"/>
          <ac:spMkLst>
            <pc:docMk/>
            <pc:sldMk cId="1941095869" sldId="258"/>
            <ac:spMk id="22" creationId="{07237F14-87D9-278D-49E9-ED1F590D3795}"/>
          </ac:spMkLst>
        </pc:spChg>
        <pc:picChg chg="del">
          <ac:chgData name="Ricardo Florez" userId="ce13c320-ec8f-43bb-b90c-e284c64a0cb8" providerId="ADAL" clId="{B1A60FF4-7C94-421E-969C-8DF3A9624EA8}" dt="2025-08-22T16:14:35.251" v="58" actId="478"/>
          <ac:picMkLst>
            <pc:docMk/>
            <pc:sldMk cId="1941095869" sldId="258"/>
            <ac:picMk id="23" creationId="{FF39F176-6E4B-E303-1429-ED94B485364F}"/>
          </ac:picMkLst>
        </pc:picChg>
        <pc:picChg chg="add mod">
          <ac:chgData name="Ricardo Florez" userId="ce13c320-ec8f-43bb-b90c-e284c64a0cb8" providerId="ADAL" clId="{B1A60FF4-7C94-421E-969C-8DF3A9624EA8}" dt="2025-08-22T16:14:39.928" v="61" actId="14100"/>
          <ac:picMkLst>
            <pc:docMk/>
            <pc:sldMk cId="1941095869" sldId="258"/>
            <ac:picMk id="24" creationId="{55147A31-93F2-552D-F066-DAA2231B7CC3}"/>
          </ac:picMkLst>
        </pc:picChg>
      </pc:sldChg>
      <pc:sldChg chg="addSp delSp modSp mod">
        <pc:chgData name="Ricardo Florez" userId="ce13c320-ec8f-43bb-b90c-e284c64a0cb8" providerId="ADAL" clId="{B1A60FF4-7C94-421E-969C-8DF3A9624EA8}" dt="2025-08-22T16:16:33.417" v="73" actId="167"/>
        <pc:sldMkLst>
          <pc:docMk/>
          <pc:sldMk cId="176607941" sldId="259"/>
        </pc:sldMkLst>
        <pc:spChg chg="mod">
          <ac:chgData name="Ricardo Florez" userId="ce13c320-ec8f-43bb-b90c-e284c64a0cb8" providerId="ADAL" clId="{B1A60FF4-7C94-421E-969C-8DF3A9624EA8}" dt="2025-08-22T16:15:51.479" v="70" actId="12"/>
          <ac:spMkLst>
            <pc:docMk/>
            <pc:sldMk cId="176607941" sldId="259"/>
            <ac:spMk id="7" creationId="{BC9F777B-D533-10E0-C99C-3E5E62BFC39B}"/>
          </ac:spMkLst>
        </pc:spChg>
        <pc:spChg chg="mod">
          <ac:chgData name="Ricardo Florez" userId="ce13c320-ec8f-43bb-b90c-e284c64a0cb8" providerId="ADAL" clId="{B1A60FF4-7C94-421E-969C-8DF3A9624EA8}" dt="2025-08-22T16:15:12.585" v="64" actId="255"/>
          <ac:spMkLst>
            <pc:docMk/>
            <pc:sldMk cId="176607941" sldId="259"/>
            <ac:spMk id="10" creationId="{93914180-A98D-9169-ADD8-9D2CA3BDDD2D}"/>
          </ac:spMkLst>
        </pc:spChg>
        <pc:picChg chg="del">
          <ac:chgData name="Ricardo Florez" userId="ce13c320-ec8f-43bb-b90c-e284c64a0cb8" providerId="ADAL" clId="{B1A60FF4-7C94-421E-969C-8DF3A9624EA8}" dt="2025-08-22T16:15:34.904" v="67" actId="478"/>
          <ac:picMkLst>
            <pc:docMk/>
            <pc:sldMk cId="176607941" sldId="259"/>
            <ac:picMk id="19" creationId="{15166988-9870-8948-0D00-54BFB48E7028}"/>
          </ac:picMkLst>
        </pc:picChg>
        <pc:picChg chg="add mod ord">
          <ac:chgData name="Ricardo Florez" userId="ce13c320-ec8f-43bb-b90c-e284c64a0cb8" providerId="ADAL" clId="{B1A60FF4-7C94-421E-969C-8DF3A9624EA8}" dt="2025-08-22T16:16:33.417" v="73" actId="167"/>
          <ac:picMkLst>
            <pc:docMk/>
            <pc:sldMk cId="176607941" sldId="259"/>
            <ac:picMk id="21" creationId="{9D51006E-D490-5B2F-47D6-5998604FD027}"/>
          </ac:picMkLst>
        </pc:picChg>
      </pc:sldChg>
      <pc:sldChg chg="addSp delSp modSp mod">
        <pc:chgData name="Ricardo Florez" userId="ce13c320-ec8f-43bb-b90c-e284c64a0cb8" providerId="ADAL" clId="{B1A60FF4-7C94-421E-969C-8DF3A9624EA8}" dt="2025-08-22T16:18:44.910" v="93" actId="167"/>
        <pc:sldMkLst>
          <pc:docMk/>
          <pc:sldMk cId="1635766825" sldId="260"/>
        </pc:sldMkLst>
        <pc:spChg chg="mod">
          <ac:chgData name="Ricardo Florez" userId="ce13c320-ec8f-43bb-b90c-e284c64a0cb8" providerId="ADAL" clId="{B1A60FF4-7C94-421E-969C-8DF3A9624EA8}" dt="2025-08-22T16:17:02.904" v="76" actId="113"/>
          <ac:spMkLst>
            <pc:docMk/>
            <pc:sldMk cId="1635766825" sldId="260"/>
            <ac:spMk id="10" creationId="{2CCEE1AD-2F21-21C8-8CD6-F8711099BFEE}"/>
          </ac:spMkLst>
        </pc:spChg>
        <pc:spChg chg="mod">
          <ac:chgData name="Ricardo Florez" userId="ce13c320-ec8f-43bb-b90c-e284c64a0cb8" providerId="ADAL" clId="{B1A60FF4-7C94-421E-969C-8DF3A9624EA8}" dt="2025-08-22T16:18:37.973" v="90" actId="1076"/>
          <ac:spMkLst>
            <pc:docMk/>
            <pc:sldMk cId="1635766825" sldId="260"/>
            <ac:spMk id="14" creationId="{2E2DC987-6340-32FD-5A0B-67F0B7DA31C2}"/>
          </ac:spMkLst>
        </pc:spChg>
        <pc:spChg chg="mod">
          <ac:chgData name="Ricardo Florez" userId="ce13c320-ec8f-43bb-b90c-e284c64a0cb8" providerId="ADAL" clId="{B1A60FF4-7C94-421E-969C-8DF3A9624EA8}" dt="2025-08-22T16:18:32.003" v="89" actId="1076"/>
          <ac:spMkLst>
            <pc:docMk/>
            <pc:sldMk cId="1635766825" sldId="260"/>
            <ac:spMk id="15" creationId="{8E44CCBA-1B7D-375A-49FE-9B47F6982251}"/>
          </ac:spMkLst>
        </pc:spChg>
        <pc:spChg chg="add del mod">
          <ac:chgData name="Ricardo Florez" userId="ce13c320-ec8f-43bb-b90c-e284c64a0cb8" providerId="ADAL" clId="{B1A60FF4-7C94-421E-969C-8DF3A9624EA8}" dt="2025-08-22T16:17:41.367" v="84"/>
          <ac:spMkLst>
            <pc:docMk/>
            <pc:sldMk cId="1635766825" sldId="260"/>
            <ac:spMk id="26" creationId="{A4D3CCF5-F9C0-8BC5-90FE-1AB87BC35AB9}"/>
          </ac:spMkLst>
        </pc:spChg>
        <pc:picChg chg="del">
          <ac:chgData name="Ricardo Florez" userId="ce13c320-ec8f-43bb-b90c-e284c64a0cb8" providerId="ADAL" clId="{B1A60FF4-7C94-421E-969C-8DF3A9624EA8}" dt="2025-08-22T16:17:44.511" v="85" actId="478"/>
          <ac:picMkLst>
            <pc:docMk/>
            <pc:sldMk cId="1635766825" sldId="260"/>
            <ac:picMk id="25" creationId="{18FF262F-6A5D-2A9B-362B-B24D6F5B4612}"/>
          </ac:picMkLst>
        </pc:picChg>
        <pc:picChg chg="add mod ord">
          <ac:chgData name="Ricardo Florez" userId="ce13c320-ec8f-43bb-b90c-e284c64a0cb8" providerId="ADAL" clId="{B1A60FF4-7C94-421E-969C-8DF3A9624EA8}" dt="2025-08-22T16:18:44.910" v="93" actId="167"/>
          <ac:picMkLst>
            <pc:docMk/>
            <pc:sldMk cId="1635766825" sldId="260"/>
            <ac:picMk id="28" creationId="{23633F14-D58B-6D7E-E143-7DDD61709059}"/>
          </ac:picMkLst>
        </pc:picChg>
      </pc:sldChg>
      <pc:sldChg chg="addSp delSp modSp add mod">
        <pc:chgData name="Ricardo Florez" userId="ce13c320-ec8f-43bb-b90c-e284c64a0cb8" providerId="ADAL" clId="{B1A60FF4-7C94-421E-969C-8DF3A9624EA8}" dt="2025-08-22T16:21:49.440" v="107" actId="167"/>
        <pc:sldMkLst>
          <pc:docMk/>
          <pc:sldMk cId="3187286496" sldId="264"/>
        </pc:sldMkLst>
        <pc:spChg chg="add del mod">
          <ac:chgData name="Ricardo Florez" userId="ce13c320-ec8f-43bb-b90c-e284c64a0cb8" providerId="ADAL" clId="{B1A60FF4-7C94-421E-969C-8DF3A9624EA8}" dt="2025-08-22T16:21:20.198" v="103"/>
          <ac:spMkLst>
            <pc:docMk/>
            <pc:sldMk cId="3187286496" sldId="264"/>
            <ac:spMk id="6" creationId="{3BC35946-39B5-43C1-291D-0D7AB4FCC66D}"/>
          </ac:spMkLst>
        </pc:spChg>
        <pc:spChg chg="mod">
          <ac:chgData name="Ricardo Florez" userId="ce13c320-ec8f-43bb-b90c-e284c64a0cb8" providerId="ADAL" clId="{B1A60FF4-7C94-421E-969C-8DF3A9624EA8}" dt="2025-08-22T16:20:46.096" v="95"/>
          <ac:spMkLst>
            <pc:docMk/>
            <pc:sldMk cId="3187286496" sldId="264"/>
            <ac:spMk id="10" creationId="{BF96E3E2-A656-6272-9C4F-1BA7C94C5D50}"/>
          </ac:spMkLst>
        </pc:spChg>
        <pc:spChg chg="mod">
          <ac:chgData name="Ricardo Florez" userId="ce13c320-ec8f-43bb-b90c-e284c64a0cb8" providerId="ADAL" clId="{B1A60FF4-7C94-421E-969C-8DF3A9624EA8}" dt="2025-08-22T16:21:18.382" v="100" actId="2710"/>
          <ac:spMkLst>
            <pc:docMk/>
            <pc:sldMk cId="3187286496" sldId="264"/>
            <ac:spMk id="15" creationId="{D5646C8D-01D6-8927-BF26-BC7F7B83769C}"/>
          </ac:spMkLst>
        </pc:spChg>
        <pc:picChg chg="add mod ord">
          <ac:chgData name="Ricardo Florez" userId="ce13c320-ec8f-43bb-b90c-e284c64a0cb8" providerId="ADAL" clId="{B1A60FF4-7C94-421E-969C-8DF3A9624EA8}" dt="2025-08-22T16:21:49.440" v="107" actId="167"/>
          <ac:picMkLst>
            <pc:docMk/>
            <pc:sldMk cId="3187286496" sldId="264"/>
            <ac:picMk id="9" creationId="{4A10163F-0DA7-504F-8222-2A543457D63E}"/>
          </ac:picMkLst>
        </pc:picChg>
        <pc:picChg chg="del">
          <ac:chgData name="Ricardo Florez" userId="ce13c320-ec8f-43bb-b90c-e284c64a0cb8" providerId="ADAL" clId="{B1A60FF4-7C94-421E-969C-8DF3A9624EA8}" dt="2025-08-22T16:21:20.198" v="101" actId="478"/>
          <ac:picMkLst>
            <pc:docMk/>
            <pc:sldMk cId="3187286496" sldId="264"/>
            <ac:picMk id="28" creationId="{1681AE34-9B73-F0DC-9596-4DE0DDB4252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5B27-3E20-4EF7-B53A-D2F0283D0B4F}" type="datetimeFigureOut">
              <a:rPr lang="es-CO" smtClean="0"/>
              <a:t>22/08/2025</a:t>
            </a:fld>
            <a:endParaRPr lang="es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892DE-F90C-4C6F-B806-A8C782D5C7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8648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www.stockanalysis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svg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7.svg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ierteacademy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-95249"/>
            <a:ext cx="14445625" cy="10382250"/>
          </a:xfrm>
          <a:custGeom>
            <a:avLst/>
            <a:gdLst/>
            <a:ahLst/>
            <a:cxnLst/>
            <a:rect l="l" t="t" r="r" b="b"/>
            <a:pathLst>
              <a:path w="14445625" h="10631407">
                <a:moveTo>
                  <a:pt x="0" y="0"/>
                </a:moveTo>
                <a:lnTo>
                  <a:pt x="14445625" y="0"/>
                </a:lnTo>
                <a:lnTo>
                  <a:pt x="14445625" y="10631408"/>
                </a:lnTo>
                <a:lnTo>
                  <a:pt x="0" y="10631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4148" b="-24148"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4" name="Freeform 4"/>
          <p:cNvSpPr/>
          <p:nvPr/>
        </p:nvSpPr>
        <p:spPr>
          <a:xfrm>
            <a:off x="304800" y="134782"/>
            <a:ext cx="3397012" cy="4922616"/>
          </a:xfrm>
          <a:custGeom>
            <a:avLst/>
            <a:gdLst/>
            <a:ahLst/>
            <a:cxnLst/>
            <a:rect l="l" t="t" r="r" b="b"/>
            <a:pathLst>
              <a:path w="3397012" h="4922616">
                <a:moveTo>
                  <a:pt x="0" y="0"/>
                </a:moveTo>
                <a:lnTo>
                  <a:pt x="3397012" y="0"/>
                </a:lnTo>
                <a:lnTo>
                  <a:pt x="3397012" y="4922616"/>
                </a:lnTo>
                <a:lnTo>
                  <a:pt x="0" y="49226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5" name="TextBox 5"/>
          <p:cNvSpPr txBox="1"/>
          <p:nvPr/>
        </p:nvSpPr>
        <p:spPr>
          <a:xfrm>
            <a:off x="140047" y="6141418"/>
            <a:ext cx="16297206" cy="2299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98"/>
              </a:lnSpc>
            </a:pPr>
            <a:r>
              <a:rPr lang="es-CO" sz="9600" i="1" dirty="0"/>
              <a:t>Siguiendo a los Grandes Inversores</a:t>
            </a:r>
            <a:endParaRPr lang="es-US" sz="9998" b="1" i="1" noProof="0" dirty="0">
              <a:solidFill>
                <a:srgbClr val="23232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rdo Bold"/>
              <a:ea typeface="Cardo Bold"/>
              <a:cs typeface="Cardo Bold"/>
              <a:sym typeface="Card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60459" y="8844168"/>
            <a:ext cx="13100780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16"/>
              </a:lnSpc>
            </a:pPr>
            <a:r>
              <a:rPr lang="es-CO" sz="6000" i="1" dirty="0">
                <a:solidFill>
                  <a:schemeClr val="bg1"/>
                </a:solidFill>
              </a:rPr>
              <a:t>La herramienta para conocer en qué invierten los ‘gurús’ de Wall Street</a:t>
            </a:r>
            <a:endParaRPr lang="es-US" sz="5600" b="1" i="1" noProof="0" dirty="0">
              <a:solidFill>
                <a:schemeClr val="bg1"/>
              </a:solidFill>
              <a:latin typeface="Cardo Bold"/>
              <a:ea typeface="Cardo Bold"/>
              <a:cs typeface="Cardo Bold"/>
              <a:sym typeface="Cardo Bold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140047" y="8556497"/>
            <a:ext cx="9914036" cy="0"/>
          </a:xfrm>
          <a:prstGeom prst="line">
            <a:avLst/>
          </a:prstGeom>
          <a:ln w="762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US" noProof="0" dirty="0"/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CDEC6C89-B261-EB06-670C-537EC94CF41C}"/>
              </a:ext>
            </a:extLst>
          </p:cNvPr>
          <p:cNvSpPr txBox="1"/>
          <p:nvPr/>
        </p:nvSpPr>
        <p:spPr>
          <a:xfrm>
            <a:off x="10679861" y="3547345"/>
            <a:ext cx="7265239" cy="10118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98"/>
              </a:lnSpc>
            </a:pPr>
            <a:r>
              <a:rPr lang="en-US" sz="4800" b="1" i="1" noProof="0" dirty="0">
                <a:solidFill>
                  <a:srgbClr val="23232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rdo Bold"/>
                <a:ea typeface="Cardo Bold"/>
                <a:cs typeface="Cardo Bold"/>
                <a:sym typeface="Cardo Bold"/>
                <a:hlinkClick r:id="rId4"/>
              </a:rPr>
              <a:t>w</a:t>
            </a:r>
            <a:r>
              <a:rPr lang="es-CO" sz="4800" b="1" i="1" noProof="0" dirty="0">
                <a:solidFill>
                  <a:srgbClr val="23232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rdo Bold"/>
                <a:ea typeface="Cardo Bold"/>
                <a:cs typeface="Cardo Bold"/>
                <a:sym typeface="Cardo Bold"/>
                <a:hlinkClick r:id="rId4"/>
              </a:rPr>
              <a:t>ww.dataroma.com.com</a:t>
            </a:r>
            <a:endParaRPr lang="es-CO" sz="4800" b="1" i="1" noProof="0" dirty="0">
              <a:solidFill>
                <a:srgbClr val="23232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rdo Bold"/>
              <a:ea typeface="Cardo Bold"/>
              <a:cs typeface="Cardo Bold"/>
              <a:sym typeface="Cardo Bold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DA95F53-8ED0-5D36-6C5D-8250E3DCFD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61239" y="1756645"/>
            <a:ext cx="19431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666821"/>
            <a:ext cx="3736960" cy="3620180"/>
          </a:xfrm>
          <a:custGeom>
            <a:avLst/>
            <a:gdLst/>
            <a:ahLst/>
            <a:cxnLst/>
            <a:rect l="l" t="t" r="r" b="b"/>
            <a:pathLst>
              <a:path w="3736960" h="3620180">
                <a:moveTo>
                  <a:pt x="0" y="0"/>
                </a:moveTo>
                <a:lnTo>
                  <a:pt x="3736960" y="0"/>
                </a:lnTo>
                <a:lnTo>
                  <a:pt x="3736960" y="3620180"/>
                </a:lnTo>
                <a:lnTo>
                  <a:pt x="0" y="3620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3" name="Freeform 3"/>
          <p:cNvSpPr/>
          <p:nvPr/>
        </p:nvSpPr>
        <p:spPr>
          <a:xfrm rot="-1952057">
            <a:off x="-412767" y="7200900"/>
            <a:ext cx="2546146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4" name="Freeform 4"/>
          <p:cNvSpPr/>
          <p:nvPr/>
        </p:nvSpPr>
        <p:spPr>
          <a:xfrm rot="-10800000">
            <a:off x="14774989" y="0"/>
            <a:ext cx="3513011" cy="4114800"/>
          </a:xfrm>
          <a:custGeom>
            <a:avLst/>
            <a:gdLst/>
            <a:ahLst/>
            <a:cxnLst/>
            <a:rect l="l" t="t" r="r" b="b"/>
            <a:pathLst>
              <a:path w="3513010" h="4114800">
                <a:moveTo>
                  <a:pt x="0" y="0"/>
                </a:moveTo>
                <a:lnTo>
                  <a:pt x="3513011" y="0"/>
                </a:lnTo>
                <a:lnTo>
                  <a:pt x="35130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5" name="Freeform 5"/>
          <p:cNvSpPr/>
          <p:nvPr/>
        </p:nvSpPr>
        <p:spPr>
          <a:xfrm>
            <a:off x="16334701" y="-290405"/>
            <a:ext cx="2546147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B615AD-4668-19BF-C84B-8C726A098414}"/>
              </a:ext>
            </a:extLst>
          </p:cNvPr>
          <p:cNvCxnSpPr/>
          <p:nvPr/>
        </p:nvCxnSpPr>
        <p:spPr>
          <a:xfrm>
            <a:off x="990600" y="1257300"/>
            <a:ext cx="9296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707FA-27E9-7DE5-A70F-A24F0BF79374}"/>
              </a:ext>
            </a:extLst>
          </p:cNvPr>
          <p:cNvSpPr txBox="1"/>
          <p:nvPr/>
        </p:nvSpPr>
        <p:spPr>
          <a:xfrm>
            <a:off x="954414" y="530979"/>
            <a:ext cx="64035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5000" b="1" noProof="0" dirty="0"/>
              <a:t>Que es </a:t>
            </a:r>
            <a:r>
              <a:rPr lang="es-US" sz="5000" b="1" noProof="0" dirty="0" err="1"/>
              <a:t>Dataroma</a:t>
            </a:r>
            <a:r>
              <a:rPr lang="es-CO" sz="5000" b="1" dirty="0"/>
              <a:t>.com?</a:t>
            </a:r>
            <a:endParaRPr lang="es-US" sz="5000" b="1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6CCB24-E54F-ED47-0D5C-0087A9170EEA}"/>
              </a:ext>
            </a:extLst>
          </p:cNvPr>
          <p:cNvSpPr txBox="1"/>
          <p:nvPr/>
        </p:nvSpPr>
        <p:spPr>
          <a:xfrm>
            <a:off x="990600" y="1429584"/>
            <a:ext cx="6400799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2800" dirty="0"/>
              <a:t>Plataforma especializada en </a:t>
            </a:r>
            <a:r>
              <a:rPr lang="es-CO" sz="2800" b="1" dirty="0"/>
              <a:t>seguir los portafolios de inversionistas famosos</a:t>
            </a:r>
            <a:r>
              <a:rPr lang="es-CO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s-CO" sz="2800" dirty="0"/>
              <a:t>Se basa en los reportes </a:t>
            </a:r>
            <a:r>
              <a:rPr lang="es-CO" sz="2800" b="1" dirty="0"/>
              <a:t>13F</a:t>
            </a:r>
            <a:r>
              <a:rPr lang="es-CO" sz="2800" dirty="0"/>
              <a:t> que los fondos e inversores deben presentar a la SEC.</a:t>
            </a:r>
          </a:p>
          <a:p>
            <a:pPr>
              <a:lnSpc>
                <a:spcPct val="150000"/>
              </a:lnSpc>
            </a:pPr>
            <a:r>
              <a:rPr lang="es-CO" sz="2800" dirty="0"/>
              <a:t>Permite conocer las </a:t>
            </a:r>
            <a:r>
              <a:rPr lang="es-CO" sz="2800" b="1" dirty="0"/>
              <a:t>compras, ventas y posiciones actuales</a:t>
            </a:r>
            <a:r>
              <a:rPr lang="es-CO" sz="2800" dirty="0"/>
              <a:t> de grandes gestores de capital.</a:t>
            </a:r>
          </a:p>
        </p:txBody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id="{7C18584C-BAF8-B9EB-3510-EF97B3CF0AE9}"/>
              </a:ext>
            </a:extLst>
          </p:cNvPr>
          <p:cNvSpPr/>
          <p:nvPr/>
        </p:nvSpPr>
        <p:spPr>
          <a:xfrm>
            <a:off x="11952384" y="1257300"/>
            <a:ext cx="1720612" cy="2047498"/>
          </a:xfrm>
          <a:custGeom>
            <a:avLst/>
            <a:gdLst/>
            <a:ahLst/>
            <a:cxnLst/>
            <a:rect l="l" t="t" r="r" b="b"/>
            <a:pathLst>
              <a:path w="3397012" h="4922616">
                <a:moveTo>
                  <a:pt x="0" y="0"/>
                </a:moveTo>
                <a:lnTo>
                  <a:pt x="3397012" y="0"/>
                </a:lnTo>
                <a:lnTo>
                  <a:pt x="3397012" y="4922616"/>
                </a:lnTo>
                <a:lnTo>
                  <a:pt x="0" y="49226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6B8B8EBE-CAB8-EDFE-9D71-4007309C7A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0692" y="4030527"/>
            <a:ext cx="9205758" cy="52277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0B099-764B-B9AF-5681-3B487D85C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C0EEAF9-AE22-B982-8E91-35E937A20605}"/>
              </a:ext>
            </a:extLst>
          </p:cNvPr>
          <p:cNvSpPr/>
          <p:nvPr/>
        </p:nvSpPr>
        <p:spPr>
          <a:xfrm>
            <a:off x="0" y="6666821"/>
            <a:ext cx="3736960" cy="3620180"/>
          </a:xfrm>
          <a:custGeom>
            <a:avLst/>
            <a:gdLst/>
            <a:ahLst/>
            <a:cxnLst/>
            <a:rect l="l" t="t" r="r" b="b"/>
            <a:pathLst>
              <a:path w="3736960" h="3620180">
                <a:moveTo>
                  <a:pt x="0" y="0"/>
                </a:moveTo>
                <a:lnTo>
                  <a:pt x="3736960" y="0"/>
                </a:lnTo>
                <a:lnTo>
                  <a:pt x="3736960" y="3620180"/>
                </a:lnTo>
                <a:lnTo>
                  <a:pt x="0" y="3620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A962229-CCB5-2C1B-47B9-EFC8F5EC1A50}"/>
              </a:ext>
            </a:extLst>
          </p:cNvPr>
          <p:cNvSpPr/>
          <p:nvPr/>
        </p:nvSpPr>
        <p:spPr>
          <a:xfrm rot="-1952057">
            <a:off x="-412767" y="7200900"/>
            <a:ext cx="2546146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53BBF41-A895-663D-6A61-89B5F19879DA}"/>
              </a:ext>
            </a:extLst>
          </p:cNvPr>
          <p:cNvSpPr/>
          <p:nvPr/>
        </p:nvSpPr>
        <p:spPr>
          <a:xfrm rot="-10800000">
            <a:off x="14774989" y="0"/>
            <a:ext cx="3513011" cy="4114800"/>
          </a:xfrm>
          <a:custGeom>
            <a:avLst/>
            <a:gdLst/>
            <a:ahLst/>
            <a:cxnLst/>
            <a:rect l="l" t="t" r="r" b="b"/>
            <a:pathLst>
              <a:path w="3513010" h="4114800">
                <a:moveTo>
                  <a:pt x="0" y="0"/>
                </a:moveTo>
                <a:lnTo>
                  <a:pt x="3513011" y="0"/>
                </a:lnTo>
                <a:lnTo>
                  <a:pt x="35130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A42144E-9BF0-E518-F16B-A7796C24AC78}"/>
              </a:ext>
            </a:extLst>
          </p:cNvPr>
          <p:cNvSpPr/>
          <p:nvPr/>
        </p:nvSpPr>
        <p:spPr>
          <a:xfrm>
            <a:off x="16334701" y="-290405"/>
            <a:ext cx="2546147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956C05-F5CE-285F-909B-8D999FEFF58E}"/>
              </a:ext>
            </a:extLst>
          </p:cNvPr>
          <p:cNvCxnSpPr/>
          <p:nvPr/>
        </p:nvCxnSpPr>
        <p:spPr>
          <a:xfrm>
            <a:off x="990600" y="1257300"/>
            <a:ext cx="9296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499AC6B-77A3-7ECA-50A0-14B60A67B677}"/>
              </a:ext>
            </a:extLst>
          </p:cNvPr>
          <p:cNvSpPr txBox="1"/>
          <p:nvPr/>
        </p:nvSpPr>
        <p:spPr>
          <a:xfrm>
            <a:off x="954414" y="530979"/>
            <a:ext cx="60638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5000" b="1" noProof="0" dirty="0"/>
              <a:t>Funcionalidades Clave</a:t>
            </a:r>
          </a:p>
        </p:txBody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72C4CE7D-562A-98B0-C59C-084D8AD830FE}"/>
              </a:ext>
            </a:extLst>
          </p:cNvPr>
          <p:cNvSpPr/>
          <p:nvPr/>
        </p:nvSpPr>
        <p:spPr>
          <a:xfrm>
            <a:off x="16334701" y="7886700"/>
            <a:ext cx="1720612" cy="2047498"/>
          </a:xfrm>
          <a:custGeom>
            <a:avLst/>
            <a:gdLst/>
            <a:ahLst/>
            <a:cxnLst/>
            <a:rect l="l" t="t" r="r" b="b"/>
            <a:pathLst>
              <a:path w="3397012" h="4922616">
                <a:moveTo>
                  <a:pt x="0" y="0"/>
                </a:moveTo>
                <a:lnTo>
                  <a:pt x="3397012" y="0"/>
                </a:lnTo>
                <a:lnTo>
                  <a:pt x="3397012" y="4922616"/>
                </a:lnTo>
                <a:lnTo>
                  <a:pt x="0" y="49226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07237F14-87D9-278D-49E9-ED1F590D3795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219200" y="1929548"/>
            <a:ext cx="119634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CO" sz="2800" b="1" dirty="0" err="1"/>
              <a:t>Superinvestors</a:t>
            </a:r>
            <a:r>
              <a:rPr lang="es-CO" sz="2800" b="1" dirty="0"/>
              <a:t> Portfolio </a:t>
            </a:r>
            <a:r>
              <a:rPr lang="es-CO" sz="2800" b="1" dirty="0" err="1"/>
              <a:t>Tracker</a:t>
            </a:r>
            <a:r>
              <a:rPr lang="es-CO" sz="2800" b="1" dirty="0"/>
              <a:t>:</a:t>
            </a:r>
            <a:r>
              <a:rPr lang="es-CO" sz="2800" dirty="0"/>
              <a:t> Seguimiento de gestores reconocidos.</a:t>
            </a:r>
          </a:p>
          <a:p>
            <a:r>
              <a:rPr lang="es-CO" sz="2800" b="1" dirty="0"/>
              <a:t>Transacciones Recientes:</a:t>
            </a:r>
            <a:r>
              <a:rPr lang="es-CO" sz="2800" dirty="0"/>
              <a:t> Compras y ventas en tiempo real (cuando se publican).</a:t>
            </a:r>
          </a:p>
          <a:p>
            <a:r>
              <a:rPr lang="es-CO" sz="2800" b="1" dirty="0"/>
              <a:t>Top Holdings:</a:t>
            </a:r>
            <a:r>
              <a:rPr lang="es-CO" sz="2800" dirty="0"/>
              <a:t> Acciones más repetidas entre los gurús.</a:t>
            </a:r>
          </a:p>
          <a:p>
            <a:r>
              <a:rPr lang="es-CO" sz="2800" b="1" dirty="0" err="1"/>
              <a:t>Valuation</a:t>
            </a:r>
            <a:r>
              <a:rPr lang="es-CO" sz="2800" b="1" dirty="0"/>
              <a:t> Tools:</a:t>
            </a:r>
            <a:r>
              <a:rPr lang="es-CO" sz="2800" dirty="0"/>
              <a:t> Ratios básicos de valoración y crecimiento.</a:t>
            </a:r>
          </a:p>
          <a:p>
            <a:r>
              <a:rPr lang="es-CO" sz="2800" b="1" dirty="0" err="1"/>
              <a:t>Dividend</a:t>
            </a:r>
            <a:r>
              <a:rPr lang="es-CO" sz="2800" b="1" dirty="0"/>
              <a:t> Data:</a:t>
            </a:r>
            <a:r>
              <a:rPr lang="es-CO" sz="2800" dirty="0"/>
              <a:t> Información sobre dividendos de las principales posiciones.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55147A31-93F2-552D-F066-DAA2231B7C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37302" y="4838021"/>
            <a:ext cx="4545097" cy="427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95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96D34-C6D8-8719-E7E1-220B91C31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9D51006E-D490-5B2F-47D6-5998604FD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153" y="3288740"/>
            <a:ext cx="9007621" cy="6607113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735C1FBC-2CB3-FB9A-FDCC-FA3837B63322}"/>
              </a:ext>
            </a:extLst>
          </p:cNvPr>
          <p:cNvSpPr/>
          <p:nvPr/>
        </p:nvSpPr>
        <p:spPr>
          <a:xfrm>
            <a:off x="0" y="6666821"/>
            <a:ext cx="3736960" cy="3620180"/>
          </a:xfrm>
          <a:custGeom>
            <a:avLst/>
            <a:gdLst/>
            <a:ahLst/>
            <a:cxnLst/>
            <a:rect l="l" t="t" r="r" b="b"/>
            <a:pathLst>
              <a:path w="3736960" h="3620180">
                <a:moveTo>
                  <a:pt x="0" y="0"/>
                </a:moveTo>
                <a:lnTo>
                  <a:pt x="3736960" y="0"/>
                </a:lnTo>
                <a:lnTo>
                  <a:pt x="3736960" y="3620180"/>
                </a:lnTo>
                <a:lnTo>
                  <a:pt x="0" y="36201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49205CD-BEB0-D7EF-7FD2-C7C4ADB7F492}"/>
              </a:ext>
            </a:extLst>
          </p:cNvPr>
          <p:cNvSpPr/>
          <p:nvPr/>
        </p:nvSpPr>
        <p:spPr>
          <a:xfrm rot="-1952057">
            <a:off x="-412767" y="7200900"/>
            <a:ext cx="2546146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9583F03-9F16-90BF-858B-A69F9D857158}"/>
              </a:ext>
            </a:extLst>
          </p:cNvPr>
          <p:cNvSpPr/>
          <p:nvPr/>
        </p:nvSpPr>
        <p:spPr>
          <a:xfrm rot="-10800000">
            <a:off x="14774989" y="0"/>
            <a:ext cx="3513011" cy="4114800"/>
          </a:xfrm>
          <a:custGeom>
            <a:avLst/>
            <a:gdLst/>
            <a:ahLst/>
            <a:cxnLst/>
            <a:rect l="l" t="t" r="r" b="b"/>
            <a:pathLst>
              <a:path w="3513010" h="4114800">
                <a:moveTo>
                  <a:pt x="0" y="0"/>
                </a:moveTo>
                <a:lnTo>
                  <a:pt x="3513011" y="0"/>
                </a:lnTo>
                <a:lnTo>
                  <a:pt x="35130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2B04FCB-EF6E-34A6-53A6-CEE732D646FF}"/>
              </a:ext>
            </a:extLst>
          </p:cNvPr>
          <p:cNvSpPr/>
          <p:nvPr/>
        </p:nvSpPr>
        <p:spPr>
          <a:xfrm>
            <a:off x="16334701" y="-290405"/>
            <a:ext cx="2546147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C677EE-6FC4-08E9-9AEB-8C3F53306204}"/>
              </a:ext>
            </a:extLst>
          </p:cNvPr>
          <p:cNvCxnSpPr/>
          <p:nvPr/>
        </p:nvCxnSpPr>
        <p:spPr>
          <a:xfrm>
            <a:off x="990600" y="1257300"/>
            <a:ext cx="9296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3914180-A98D-9169-ADD8-9D2CA3BDDD2D}"/>
              </a:ext>
            </a:extLst>
          </p:cNvPr>
          <p:cNvSpPr txBox="1"/>
          <p:nvPr/>
        </p:nvSpPr>
        <p:spPr>
          <a:xfrm>
            <a:off x="954414" y="530979"/>
            <a:ext cx="86591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000" b="1" dirty="0" err="1"/>
              <a:t>Superinvestors</a:t>
            </a:r>
            <a:r>
              <a:rPr lang="es-CO" sz="5000" b="1" dirty="0"/>
              <a:t> Portfolio </a:t>
            </a:r>
            <a:r>
              <a:rPr lang="es-CO" sz="5000" b="1" dirty="0" err="1"/>
              <a:t>Tracker</a:t>
            </a:r>
            <a:endParaRPr lang="es-US" sz="5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C9F777B-D533-10E0-C99C-3E5E62BFC39B}"/>
              </a:ext>
            </a:extLst>
          </p:cNvPr>
          <p:cNvSpPr txBox="1"/>
          <p:nvPr/>
        </p:nvSpPr>
        <p:spPr>
          <a:xfrm>
            <a:off x="990600" y="1396131"/>
            <a:ext cx="7924800" cy="5196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O" sz="2800" dirty="0"/>
              <a:t>Monitorea inversionistas como: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800" dirty="0"/>
              <a:t>Warren Buffett (Berkshire Hathaway)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800" dirty="0"/>
              <a:t>Charlie </a:t>
            </a:r>
            <a:r>
              <a:rPr lang="es-CO" sz="2800" dirty="0" err="1"/>
              <a:t>Munger</a:t>
            </a:r>
            <a:endParaRPr lang="es-CO" sz="2800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800" dirty="0"/>
              <a:t>Bill </a:t>
            </a:r>
            <a:r>
              <a:rPr lang="es-CO" sz="2800" dirty="0" err="1"/>
              <a:t>Ackman</a:t>
            </a:r>
            <a:endParaRPr lang="es-CO" sz="2800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800" dirty="0"/>
              <a:t>Seth </a:t>
            </a:r>
            <a:r>
              <a:rPr lang="es-CO" sz="2800" dirty="0" err="1"/>
              <a:t>Klarman</a:t>
            </a:r>
            <a:endParaRPr lang="es-CO" sz="2800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800" dirty="0"/>
              <a:t>Joel </a:t>
            </a:r>
            <a:r>
              <a:rPr lang="es-CO" sz="2800" dirty="0" err="1"/>
              <a:t>Greenblatt</a:t>
            </a:r>
            <a:endParaRPr lang="es-CO" sz="2800" dirty="0"/>
          </a:p>
          <a:p>
            <a:pPr>
              <a:lnSpc>
                <a:spcPct val="150000"/>
              </a:lnSpc>
            </a:pPr>
            <a:r>
              <a:rPr lang="es-CO" sz="2800" dirty="0"/>
              <a:t>Ideal para aplicar </a:t>
            </a:r>
            <a:r>
              <a:rPr lang="es-CO" sz="2800" b="1" dirty="0" err="1"/>
              <a:t>Value</a:t>
            </a:r>
            <a:r>
              <a:rPr lang="es-CO" sz="2800" b="1" dirty="0"/>
              <a:t> </a:t>
            </a:r>
            <a:r>
              <a:rPr lang="es-CO" sz="2800" b="1" dirty="0" err="1"/>
              <a:t>Investing</a:t>
            </a:r>
            <a:r>
              <a:rPr lang="es-CO" sz="2800" dirty="0"/>
              <a:t> siguiendo a referentes.</a:t>
            </a:r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7F0841BA-6D89-D070-E4C5-C843EB968473}"/>
              </a:ext>
            </a:extLst>
          </p:cNvPr>
          <p:cNvSpPr/>
          <p:nvPr/>
        </p:nvSpPr>
        <p:spPr>
          <a:xfrm>
            <a:off x="12694436" y="756226"/>
            <a:ext cx="1720612" cy="2047498"/>
          </a:xfrm>
          <a:custGeom>
            <a:avLst/>
            <a:gdLst/>
            <a:ahLst/>
            <a:cxnLst/>
            <a:rect l="l" t="t" r="r" b="b"/>
            <a:pathLst>
              <a:path w="3397012" h="4922616">
                <a:moveTo>
                  <a:pt x="0" y="0"/>
                </a:moveTo>
                <a:lnTo>
                  <a:pt x="3397012" y="0"/>
                </a:lnTo>
                <a:lnTo>
                  <a:pt x="3397012" y="4922616"/>
                </a:lnTo>
                <a:lnTo>
                  <a:pt x="0" y="492261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</p:spTree>
    <p:extLst>
      <p:ext uri="{BB962C8B-B14F-4D97-AF65-F5344CB8AC3E}">
        <p14:creationId xmlns:p14="http://schemas.microsoft.com/office/powerpoint/2010/main" val="176607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943F5-5C86-26E5-C0DB-BD4634C38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23633F14-D58B-6D7E-E143-7DDD61709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433" y="2218643"/>
            <a:ext cx="10913603" cy="7618434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55ADF9DE-9022-CEB5-D3B6-904318044662}"/>
              </a:ext>
            </a:extLst>
          </p:cNvPr>
          <p:cNvSpPr/>
          <p:nvPr/>
        </p:nvSpPr>
        <p:spPr>
          <a:xfrm>
            <a:off x="0" y="6666821"/>
            <a:ext cx="3736960" cy="3620180"/>
          </a:xfrm>
          <a:custGeom>
            <a:avLst/>
            <a:gdLst/>
            <a:ahLst/>
            <a:cxnLst/>
            <a:rect l="l" t="t" r="r" b="b"/>
            <a:pathLst>
              <a:path w="3736960" h="3620180">
                <a:moveTo>
                  <a:pt x="0" y="0"/>
                </a:moveTo>
                <a:lnTo>
                  <a:pt x="3736960" y="0"/>
                </a:lnTo>
                <a:lnTo>
                  <a:pt x="3736960" y="3620180"/>
                </a:lnTo>
                <a:lnTo>
                  <a:pt x="0" y="36201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26EF991-6B5F-9BD6-B6F0-6E914DB5F68A}"/>
              </a:ext>
            </a:extLst>
          </p:cNvPr>
          <p:cNvSpPr/>
          <p:nvPr/>
        </p:nvSpPr>
        <p:spPr>
          <a:xfrm rot="-1952057">
            <a:off x="-412767" y="7200900"/>
            <a:ext cx="2546146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A32EFB0-8938-F71E-F88D-5FC4EA2111BD}"/>
              </a:ext>
            </a:extLst>
          </p:cNvPr>
          <p:cNvSpPr/>
          <p:nvPr/>
        </p:nvSpPr>
        <p:spPr>
          <a:xfrm rot="-10800000">
            <a:off x="14774989" y="0"/>
            <a:ext cx="3513011" cy="4114800"/>
          </a:xfrm>
          <a:custGeom>
            <a:avLst/>
            <a:gdLst/>
            <a:ahLst/>
            <a:cxnLst/>
            <a:rect l="l" t="t" r="r" b="b"/>
            <a:pathLst>
              <a:path w="3513010" h="4114800">
                <a:moveTo>
                  <a:pt x="0" y="0"/>
                </a:moveTo>
                <a:lnTo>
                  <a:pt x="3513011" y="0"/>
                </a:lnTo>
                <a:lnTo>
                  <a:pt x="35130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D8012E-FBC3-DE1B-C21E-16CF07763B08}"/>
              </a:ext>
            </a:extLst>
          </p:cNvPr>
          <p:cNvSpPr/>
          <p:nvPr/>
        </p:nvSpPr>
        <p:spPr>
          <a:xfrm>
            <a:off x="16334701" y="-290405"/>
            <a:ext cx="2546147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5AB017-1525-2781-8984-B59743CE875E}"/>
              </a:ext>
            </a:extLst>
          </p:cNvPr>
          <p:cNvCxnSpPr/>
          <p:nvPr/>
        </p:nvCxnSpPr>
        <p:spPr>
          <a:xfrm>
            <a:off x="990600" y="1257300"/>
            <a:ext cx="9296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CCEE1AD-2F21-21C8-8CD6-F8711099BFEE}"/>
              </a:ext>
            </a:extLst>
          </p:cNvPr>
          <p:cNvSpPr txBox="1"/>
          <p:nvPr/>
        </p:nvSpPr>
        <p:spPr>
          <a:xfrm>
            <a:off x="990600" y="364340"/>
            <a:ext cx="657301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000" b="1" dirty="0"/>
              <a:t>Transacciones Recientes</a:t>
            </a:r>
            <a:endParaRPr lang="es-US" sz="5000" b="1" noProof="0" dirty="0"/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2E2DC987-6340-32FD-5A0B-67F0B7DA31C2}"/>
              </a:ext>
            </a:extLst>
          </p:cNvPr>
          <p:cNvSpPr/>
          <p:nvPr/>
        </p:nvSpPr>
        <p:spPr>
          <a:xfrm>
            <a:off x="4475545" y="7210802"/>
            <a:ext cx="1720612" cy="2047498"/>
          </a:xfrm>
          <a:custGeom>
            <a:avLst/>
            <a:gdLst/>
            <a:ahLst/>
            <a:cxnLst/>
            <a:rect l="l" t="t" r="r" b="b"/>
            <a:pathLst>
              <a:path w="3397012" h="4922616">
                <a:moveTo>
                  <a:pt x="0" y="0"/>
                </a:moveTo>
                <a:lnTo>
                  <a:pt x="3397012" y="0"/>
                </a:lnTo>
                <a:lnTo>
                  <a:pt x="3397012" y="4922616"/>
                </a:lnTo>
                <a:lnTo>
                  <a:pt x="0" y="492261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8E44CCBA-1B7D-375A-49FE-9B47F698225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32965" y="2610362"/>
            <a:ext cx="700799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2800" dirty="0">
                <a:latin typeface="Arial" panose="020B0604020202020204" pitchFamily="34" charset="0"/>
              </a:rPr>
              <a:t>Registro actualizado de compras y ventas reportadas a la SEC.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2800" dirty="0">
                <a:latin typeface="Arial" panose="020B0604020202020204" pitchFamily="34" charset="0"/>
              </a:rPr>
              <a:t>Permite ver: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2800" dirty="0">
                <a:latin typeface="Arial" panose="020B0604020202020204" pitchFamily="34" charset="0"/>
              </a:rPr>
              <a:t>Qué acciones están acumulando los gurús.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2800" dirty="0">
                <a:latin typeface="Arial" panose="020B0604020202020204" pitchFamily="34" charset="0"/>
              </a:rPr>
              <a:t>Qué posiciones están reduciendo o eliminando.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2800" dirty="0">
                <a:latin typeface="Arial" panose="020B0604020202020204" pitchFamily="34" charset="0"/>
              </a:rPr>
              <a:t>Oportunidad para detectar </a:t>
            </a:r>
            <a:r>
              <a:rPr lang="es-CO" altLang="es-CO" sz="2800" b="1" dirty="0">
                <a:latin typeface="Arial" panose="020B0604020202020204" pitchFamily="34" charset="0"/>
              </a:rPr>
              <a:t>tendencias en inversión institucional</a:t>
            </a:r>
            <a:r>
              <a:rPr lang="es-CO" altLang="es-CO" sz="28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5766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C8834-E766-E0FF-D510-176528827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A10163F-0DA7-504F-8222-2A543457D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955" y="2650277"/>
            <a:ext cx="10429653" cy="6150821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9E5F63E8-95B9-6230-7627-ABD4F3996DD8}"/>
              </a:ext>
            </a:extLst>
          </p:cNvPr>
          <p:cNvSpPr/>
          <p:nvPr/>
        </p:nvSpPr>
        <p:spPr>
          <a:xfrm>
            <a:off x="0" y="6666821"/>
            <a:ext cx="3736960" cy="3620180"/>
          </a:xfrm>
          <a:custGeom>
            <a:avLst/>
            <a:gdLst/>
            <a:ahLst/>
            <a:cxnLst/>
            <a:rect l="l" t="t" r="r" b="b"/>
            <a:pathLst>
              <a:path w="3736960" h="3620180">
                <a:moveTo>
                  <a:pt x="0" y="0"/>
                </a:moveTo>
                <a:lnTo>
                  <a:pt x="3736960" y="0"/>
                </a:lnTo>
                <a:lnTo>
                  <a:pt x="3736960" y="3620180"/>
                </a:lnTo>
                <a:lnTo>
                  <a:pt x="0" y="36201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4A892C3-FC71-7B08-6672-BD32DACEAC3B}"/>
              </a:ext>
            </a:extLst>
          </p:cNvPr>
          <p:cNvSpPr/>
          <p:nvPr/>
        </p:nvSpPr>
        <p:spPr>
          <a:xfrm rot="-1952057">
            <a:off x="-412767" y="7200900"/>
            <a:ext cx="2546146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F5F3D64-18D6-1C8E-E8B5-9DBAA2DF49E6}"/>
              </a:ext>
            </a:extLst>
          </p:cNvPr>
          <p:cNvSpPr/>
          <p:nvPr/>
        </p:nvSpPr>
        <p:spPr>
          <a:xfrm rot="-10800000">
            <a:off x="14774989" y="0"/>
            <a:ext cx="3513011" cy="4114800"/>
          </a:xfrm>
          <a:custGeom>
            <a:avLst/>
            <a:gdLst/>
            <a:ahLst/>
            <a:cxnLst/>
            <a:rect l="l" t="t" r="r" b="b"/>
            <a:pathLst>
              <a:path w="3513010" h="4114800">
                <a:moveTo>
                  <a:pt x="0" y="0"/>
                </a:moveTo>
                <a:lnTo>
                  <a:pt x="3513011" y="0"/>
                </a:lnTo>
                <a:lnTo>
                  <a:pt x="35130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25340C5-FC0F-2F0F-4120-0C64BB52D59A}"/>
              </a:ext>
            </a:extLst>
          </p:cNvPr>
          <p:cNvSpPr/>
          <p:nvPr/>
        </p:nvSpPr>
        <p:spPr>
          <a:xfrm>
            <a:off x="16334701" y="-290405"/>
            <a:ext cx="2546147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67FDAA-9D06-ECCF-2E01-09BAE35CA535}"/>
              </a:ext>
            </a:extLst>
          </p:cNvPr>
          <p:cNvCxnSpPr/>
          <p:nvPr/>
        </p:nvCxnSpPr>
        <p:spPr>
          <a:xfrm>
            <a:off x="990600" y="1257300"/>
            <a:ext cx="9296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F96E3E2-A656-6272-9C4F-1BA7C94C5D50}"/>
              </a:ext>
            </a:extLst>
          </p:cNvPr>
          <p:cNvSpPr txBox="1"/>
          <p:nvPr/>
        </p:nvSpPr>
        <p:spPr>
          <a:xfrm>
            <a:off x="990600" y="364340"/>
            <a:ext cx="3785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dirty="0"/>
              <a:t>Top Holdings</a:t>
            </a:r>
            <a:endParaRPr lang="es-US" sz="5000" b="1" noProof="0" dirty="0"/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FC9844E4-8865-926A-7EA4-D0B1C76AB02B}"/>
              </a:ext>
            </a:extLst>
          </p:cNvPr>
          <p:cNvSpPr/>
          <p:nvPr/>
        </p:nvSpPr>
        <p:spPr>
          <a:xfrm>
            <a:off x="4475545" y="7210802"/>
            <a:ext cx="1720612" cy="2047498"/>
          </a:xfrm>
          <a:custGeom>
            <a:avLst/>
            <a:gdLst/>
            <a:ahLst/>
            <a:cxnLst/>
            <a:rect l="l" t="t" r="r" b="b"/>
            <a:pathLst>
              <a:path w="3397012" h="4922616">
                <a:moveTo>
                  <a:pt x="0" y="0"/>
                </a:moveTo>
                <a:lnTo>
                  <a:pt x="3397012" y="0"/>
                </a:lnTo>
                <a:lnTo>
                  <a:pt x="3397012" y="4922616"/>
                </a:lnTo>
                <a:lnTo>
                  <a:pt x="0" y="492261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D5646C8D-01D6-8927-BF26-BC7F7B83769C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32965" y="2650277"/>
            <a:ext cx="7007990" cy="389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2800" dirty="0">
                <a:latin typeface="Arial" panose="020B0604020202020204" pitchFamily="34" charset="0"/>
              </a:rPr>
              <a:t>Ranking de las acciones más presentes en los portafolios de grandes inversores.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2800" dirty="0">
                <a:latin typeface="Arial" panose="020B0604020202020204" pitchFamily="34" charset="0"/>
              </a:rPr>
              <a:t>Ejemplo: </a:t>
            </a:r>
            <a:r>
              <a:rPr lang="es-CO" altLang="es-CO" sz="2800" i="1" dirty="0">
                <a:latin typeface="Arial" panose="020B0604020202020204" pitchFamily="34" charset="0"/>
              </a:rPr>
              <a:t>Apple, Microsoft, </a:t>
            </a:r>
            <a:r>
              <a:rPr lang="es-CO" altLang="es-CO" sz="2800" i="1" dirty="0" err="1">
                <a:latin typeface="Arial" panose="020B0604020202020204" pitchFamily="34" charset="0"/>
              </a:rPr>
              <a:t>Alphabet</a:t>
            </a:r>
            <a:r>
              <a:rPr lang="es-CO" altLang="es-CO" sz="2800" i="1" dirty="0">
                <a:latin typeface="Arial" panose="020B0604020202020204" pitchFamily="34" charset="0"/>
              </a:rPr>
              <a:t> suelen aparecer como top holdings.</a:t>
            </a:r>
            <a:endParaRPr lang="es-CO" altLang="es-CO" sz="2800" dirty="0">
              <a:latin typeface="Arial" panose="020B0604020202020204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2800" dirty="0">
                <a:latin typeface="Arial" panose="020B0604020202020204" pitchFamily="34" charset="0"/>
              </a:rPr>
              <a:t>Permite ver </a:t>
            </a:r>
            <a:r>
              <a:rPr lang="es-CO" altLang="es-CO" sz="2800" b="1" dirty="0">
                <a:latin typeface="Arial" panose="020B0604020202020204" pitchFamily="34" charset="0"/>
              </a:rPr>
              <a:t>convicción y consenso del mercado institucional</a:t>
            </a:r>
            <a:r>
              <a:rPr lang="es-CO" altLang="es-CO" sz="28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7286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AAE1F-A250-C802-1277-6222BCB16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>
            <a:extLst>
              <a:ext uri="{FF2B5EF4-FFF2-40B4-BE49-F238E27FC236}">
                <a16:creationId xmlns:a16="http://schemas.microsoft.com/office/drawing/2014/main" id="{324CD5D0-FBAE-3CF0-02DC-B15304DB5D28}"/>
              </a:ext>
            </a:extLst>
          </p:cNvPr>
          <p:cNvSpPr/>
          <p:nvPr/>
        </p:nvSpPr>
        <p:spPr>
          <a:xfrm>
            <a:off x="140047" y="8556497"/>
            <a:ext cx="9914036" cy="0"/>
          </a:xfrm>
          <a:prstGeom prst="line">
            <a:avLst/>
          </a:prstGeom>
          <a:ln w="762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US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6725659-6C15-4CBE-6120-2E39D048C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-495300"/>
            <a:ext cx="14630400" cy="97536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D5502C8-7E06-287C-AB13-0732CB07CBE1}"/>
              </a:ext>
            </a:extLst>
          </p:cNvPr>
          <p:cNvSpPr txBox="1"/>
          <p:nvPr/>
        </p:nvSpPr>
        <p:spPr>
          <a:xfrm>
            <a:off x="4827465" y="7886700"/>
            <a:ext cx="86330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>
                <a:hlinkClick r:id="rId3"/>
              </a:rPr>
              <a:t>www.invierteacademy.com</a:t>
            </a:r>
            <a:endParaRPr lang="en-US" sz="6000" i="1" dirty="0"/>
          </a:p>
          <a:p>
            <a:endParaRPr lang="es-CO" sz="6000" i="1" dirty="0"/>
          </a:p>
        </p:txBody>
      </p:sp>
    </p:spTree>
    <p:extLst>
      <p:ext uri="{BB962C8B-B14F-4D97-AF65-F5344CB8AC3E}">
        <p14:creationId xmlns:p14="http://schemas.microsoft.com/office/powerpoint/2010/main" val="3970943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6878</TotalTime>
  <Words>241</Words>
  <Application>Microsoft Office PowerPoint</Application>
  <PresentationFormat>Personalizado</PresentationFormat>
  <Paragraphs>32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Calibri</vt:lpstr>
      <vt:lpstr>Arial</vt:lpstr>
      <vt:lpstr>Cardo Bold</vt:lpstr>
      <vt:lpstr>Aptos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Educacion Financiera</dc:title>
  <dc:creator>rflorez</dc:creator>
  <cp:lastModifiedBy>Ricardo Florez</cp:lastModifiedBy>
  <cp:revision>7</cp:revision>
  <dcterms:created xsi:type="dcterms:W3CDTF">2006-08-16T00:00:00Z</dcterms:created>
  <dcterms:modified xsi:type="dcterms:W3CDTF">2025-08-22T16:21:52Z</dcterms:modified>
  <dc:identifier>DAGuNQSgIFc</dc:identifier>
</cp:coreProperties>
</file>